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8" r:id="rId4"/>
    <p:sldId id="259" r:id="rId5"/>
    <p:sldId id="265" r:id="rId6"/>
    <p:sldId id="267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87FF"/>
    <a:srgbClr val="FFC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3" autoAdjust="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95D6-789B-FF47-87CC-094BA7934BBA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A533-EB91-3D43-B0C4-CCC20F1E4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64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95D6-789B-FF47-87CC-094BA7934BBA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A533-EB91-3D43-B0C4-CCC20F1E4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248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95D6-789B-FF47-87CC-094BA7934BBA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A533-EB91-3D43-B0C4-CCC20F1E4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220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95D6-789B-FF47-87CC-094BA7934BBA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A533-EB91-3D43-B0C4-CCC20F1E4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95D6-789B-FF47-87CC-094BA7934BBA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A533-EB91-3D43-B0C4-CCC20F1E4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4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95D6-789B-FF47-87CC-094BA7934BBA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A533-EB91-3D43-B0C4-CCC20F1E4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299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95D6-789B-FF47-87CC-094BA7934BBA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A533-EB91-3D43-B0C4-CCC20F1E4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443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95D6-789B-FF47-87CC-094BA7934BBA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A533-EB91-3D43-B0C4-CCC20F1E4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13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95D6-789B-FF47-87CC-094BA7934BBA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A533-EB91-3D43-B0C4-CCC20F1E4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64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95D6-789B-FF47-87CC-094BA7934BBA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A533-EB91-3D43-B0C4-CCC20F1E4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4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95D6-789B-FF47-87CC-094BA7934BBA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A533-EB91-3D43-B0C4-CCC20F1E4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57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695D6-789B-FF47-87CC-094BA7934BBA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4A533-EB91-3D43-B0C4-CCC20F1E4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6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annoneyoms1516.wikispaces.com/" TargetMode="External"/><Relationship Id="rId2" Type="http://schemas.openxmlformats.org/officeDocument/2006/relationships/hyperlink" Target="mailto:N_fannoney@stoughtonschools.or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407465" y="165478"/>
            <a:ext cx="7772400" cy="1470025"/>
          </a:xfrm>
        </p:spPr>
        <p:txBody>
          <a:bodyPr/>
          <a:lstStyle/>
          <a:p>
            <a:r>
              <a:rPr lang="en-US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Bienvenidos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b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Welcome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67860" y="1447199"/>
            <a:ext cx="8599907" cy="3416092"/>
          </a:xfrm>
        </p:spPr>
        <p:txBody>
          <a:bodyPr>
            <a:noAutofit/>
          </a:bodyPr>
          <a:lstStyle/>
          <a:p>
            <a:pPr algn="l"/>
            <a:endParaRPr lang="en-US" sz="3600" b="1" i="1" dirty="0" smtClean="0">
              <a:solidFill>
                <a:srgbClr val="FF6600"/>
              </a:solidFill>
              <a:latin typeface="Apple Chancery"/>
              <a:cs typeface="Apple Chancery"/>
            </a:endParaRPr>
          </a:p>
          <a:p>
            <a:pPr algn="l"/>
            <a:r>
              <a:rPr lang="en-US" sz="3600" b="1" i="1" dirty="0" err="1" smtClean="0">
                <a:solidFill>
                  <a:srgbClr val="FF6600"/>
                </a:solidFill>
                <a:latin typeface="Apple Chancery"/>
                <a:cs typeface="Apple Chancery"/>
              </a:rPr>
              <a:t>Señorita</a:t>
            </a:r>
            <a:r>
              <a:rPr lang="en-US" sz="3600" b="1" i="1" dirty="0" smtClean="0">
                <a:solidFill>
                  <a:srgbClr val="FF6600"/>
                </a:solidFill>
                <a:latin typeface="Apple Chancery"/>
                <a:cs typeface="Apple Chancery"/>
              </a:rPr>
              <a:t> </a:t>
            </a:r>
            <a:r>
              <a:rPr lang="en-US" sz="3600" b="1" i="1" dirty="0" err="1" smtClean="0">
                <a:solidFill>
                  <a:srgbClr val="FF6600"/>
                </a:solidFill>
                <a:latin typeface="Apple Chancery"/>
                <a:cs typeface="Apple Chancery"/>
              </a:rPr>
              <a:t>Fannoney</a:t>
            </a:r>
            <a:endParaRPr lang="en-US" sz="4800" b="1" dirty="0" smtClean="0">
              <a:solidFill>
                <a:schemeClr val="tx1"/>
              </a:solidFill>
            </a:endParaRPr>
          </a:p>
          <a:p>
            <a:pPr algn="l"/>
            <a:r>
              <a:rPr lang="en-US" sz="4800" b="1" dirty="0" smtClean="0">
                <a:solidFill>
                  <a:schemeClr val="tx1"/>
                </a:solidFill>
              </a:rPr>
              <a:t>Email</a:t>
            </a:r>
            <a:r>
              <a:rPr lang="en-US" sz="4800" b="1" dirty="0">
                <a:solidFill>
                  <a:schemeClr val="tx1"/>
                </a:solidFill>
              </a:rPr>
              <a:t>: </a:t>
            </a:r>
            <a:endParaRPr lang="en-US" sz="4800" b="1" dirty="0" smtClean="0">
              <a:solidFill>
                <a:schemeClr val="tx1"/>
              </a:solidFill>
            </a:endParaRPr>
          </a:p>
          <a:p>
            <a:pPr algn="l"/>
            <a:r>
              <a:rPr lang="en-US" sz="4000" b="1" dirty="0" smtClean="0">
                <a:solidFill>
                  <a:schemeClr val="tx1"/>
                </a:solidFill>
                <a:hlinkClick r:id="rId2"/>
              </a:rPr>
              <a:t>N_fannoney@stoughtonschools.org</a:t>
            </a:r>
            <a:endParaRPr lang="en-US" sz="4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3600" b="1" dirty="0" smtClean="0">
                <a:solidFill>
                  <a:schemeClr val="tx1"/>
                </a:solidFill>
                <a:hlinkClick r:id="rId3"/>
              </a:rPr>
              <a:t>https://fannoneyoms1516.wikispaces.com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algn="l"/>
            <a:endParaRPr lang="en-US" sz="4000" b="1" dirty="0">
              <a:solidFill>
                <a:schemeClr val="tx1"/>
              </a:solidFill>
            </a:endParaRPr>
          </a:p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Phone</a:t>
            </a:r>
            <a:r>
              <a:rPr lang="en-US" sz="4000" b="1" dirty="0">
                <a:solidFill>
                  <a:schemeClr val="tx1"/>
                </a:solidFill>
              </a:rPr>
              <a:t>: (781) 344-7002 ext. 6244</a:t>
            </a:r>
          </a:p>
          <a:p>
            <a:pPr algn="l"/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en-US" sz="3600" b="1" dirty="0">
              <a:solidFill>
                <a:srgbClr val="FF6600"/>
              </a:solidFill>
            </a:endParaRPr>
          </a:p>
        </p:txBody>
      </p:sp>
      <p:pic>
        <p:nvPicPr>
          <p:cNvPr id="5" name="Picture 4" descr="AVANCEMOS-1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344" y="934735"/>
            <a:ext cx="2275856" cy="249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47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83" y="3223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Required Materials (For Spanish)</a:t>
            </a:r>
            <a:b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982" y="1206168"/>
            <a:ext cx="8229600" cy="4525963"/>
          </a:xfrm>
        </p:spPr>
        <p:txBody>
          <a:bodyPr/>
          <a:lstStyle/>
          <a:p>
            <a:r>
              <a:rPr lang="en-US" dirty="0" smtClean="0"/>
              <a:t>1 </a:t>
            </a:r>
            <a:r>
              <a:rPr lang="en-US" smtClean="0"/>
              <a:t>½ </a:t>
            </a:r>
            <a:r>
              <a:rPr lang="en-US" smtClean="0"/>
              <a:t>Inch Binder</a:t>
            </a:r>
            <a:endParaRPr lang="en-US" dirty="0" smtClean="0"/>
          </a:p>
          <a:p>
            <a:r>
              <a:rPr lang="en-US" dirty="0"/>
              <a:t>5 </a:t>
            </a:r>
            <a:r>
              <a:rPr lang="en-US" dirty="0" smtClean="0"/>
              <a:t>Dividers</a:t>
            </a:r>
          </a:p>
          <a:p>
            <a:r>
              <a:rPr lang="en-US" dirty="0" smtClean="0"/>
              <a:t>Standard Fill in Paper with 3 holes</a:t>
            </a:r>
          </a:p>
          <a:p>
            <a:r>
              <a:rPr lang="en-US" dirty="0" smtClean="0"/>
              <a:t>Pen/ Pencil (blue or black ink)</a:t>
            </a:r>
          </a:p>
          <a:p>
            <a:r>
              <a:rPr lang="en-US" dirty="0" smtClean="0"/>
              <a:t>Covered Textbook</a:t>
            </a:r>
          </a:p>
          <a:p>
            <a:r>
              <a:rPr lang="en-US" dirty="0" smtClean="0"/>
              <a:t>White Board Markers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3" y="5222468"/>
            <a:ext cx="1910198" cy="1481297"/>
          </a:xfrm>
          <a:prstGeom prst="rect">
            <a:avLst/>
          </a:prstGeom>
        </p:spPr>
      </p:pic>
      <p:pic>
        <p:nvPicPr>
          <p:cNvPr id="5" name="Picture 4" descr="Unknown-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141" y="5194505"/>
            <a:ext cx="1850135" cy="1509260"/>
          </a:xfrm>
          <a:prstGeom prst="rect">
            <a:avLst/>
          </a:prstGeom>
        </p:spPr>
      </p:pic>
      <p:pic>
        <p:nvPicPr>
          <p:cNvPr id="6" name="Picture 5" descr="Unknown-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30102" y="5222468"/>
            <a:ext cx="1512732" cy="15263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834" y="5266300"/>
            <a:ext cx="1594041" cy="14386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894" y="5304242"/>
            <a:ext cx="1819412" cy="13628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331" y="293932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97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391" y="121765"/>
            <a:ext cx="5027569" cy="145909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Curriculum</a:t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607" y="2503400"/>
            <a:ext cx="9024566" cy="4354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b="1" u="sng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middle school Spanish I curriculum consists of a two year program.  Students complete the first half in 7</a:t>
            </a:r>
            <a:r>
              <a:rPr lang="en-US" baseline="30000" dirty="0" smtClean="0"/>
              <a:t>th</a:t>
            </a:r>
            <a:r>
              <a:rPr lang="en-US" dirty="0" smtClean="0"/>
              <a:t> grade and they continue the 2</a:t>
            </a:r>
            <a:r>
              <a:rPr lang="en-US" baseline="30000" dirty="0" smtClean="0"/>
              <a:t>nd</a:t>
            </a:r>
            <a:r>
              <a:rPr lang="en-US" dirty="0" smtClean="0"/>
              <a:t> half of the curriculum in the 8</a:t>
            </a:r>
            <a:r>
              <a:rPr lang="en-US" baseline="30000" dirty="0" smtClean="0"/>
              <a:t>th</a:t>
            </a:r>
            <a:r>
              <a:rPr lang="en-US" dirty="0" smtClean="0"/>
              <a:t> grade.  Students will learn to speak, read, write, and understand spoken Spanish on a variety of topics. Students will learn about the cultures that speak Spanish around the world.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Hispani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459" y="121765"/>
            <a:ext cx="3492500" cy="3822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6095" y="1826476"/>
            <a:ext cx="51202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r>
              <a:rPr lang="en-US" sz="2400" b="1" u="sng" cap="all" baseline="30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</a:t>
            </a:r>
            <a:r>
              <a:rPr lang="en-US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2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Grade Textbook </a:t>
            </a:r>
            <a:r>
              <a:rPr lang="en-US" sz="2400" b="1" u="sng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Avancemos</a:t>
            </a:r>
            <a:r>
              <a:rPr lang="en-US" sz="2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1b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1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Grading Policy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Grading Policy</a:t>
            </a:r>
            <a:endParaRPr lang="en-US" b="1" i="1" dirty="0"/>
          </a:p>
          <a:p>
            <a:r>
              <a:rPr lang="en-US" dirty="0"/>
              <a:t>Homework					</a:t>
            </a:r>
            <a:r>
              <a:rPr lang="en-US" dirty="0" smtClean="0"/>
              <a:t>                                   15%  </a:t>
            </a:r>
            <a:endParaRPr lang="en-US" b="1" i="1" dirty="0"/>
          </a:p>
          <a:p>
            <a:r>
              <a:rPr lang="en-US" dirty="0"/>
              <a:t>Classwork					</a:t>
            </a:r>
            <a:r>
              <a:rPr lang="en-US" dirty="0" smtClean="0"/>
              <a:t>                                   25%</a:t>
            </a:r>
            <a:endParaRPr lang="en-US" b="1" i="1" dirty="0"/>
          </a:p>
          <a:p>
            <a:r>
              <a:rPr lang="en-US" dirty="0"/>
              <a:t>Notebook Quizzes				</a:t>
            </a:r>
            <a:r>
              <a:rPr lang="en-US" dirty="0" smtClean="0"/>
              <a:t>                         15</a:t>
            </a:r>
            <a:r>
              <a:rPr lang="en-US" dirty="0"/>
              <a:t>% </a:t>
            </a:r>
            <a:endParaRPr lang="en-US" b="1" i="1" dirty="0"/>
          </a:p>
          <a:p>
            <a:r>
              <a:rPr lang="en-US" dirty="0"/>
              <a:t>Assessments (Quizzes, Tests, Projects)		45%</a:t>
            </a:r>
            <a:endParaRPr lang="en-US" b="1" i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04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857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Make up work</a:t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9245599" cy="542584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b="1" dirty="0" smtClean="0"/>
          </a:p>
          <a:p>
            <a:r>
              <a:rPr lang="en-US" sz="5100" b="1" dirty="0" smtClean="0"/>
              <a:t>If a student is absent, he or she may get missing work after school once they return or from the teacher wiki site.  </a:t>
            </a:r>
          </a:p>
          <a:p>
            <a:endParaRPr lang="en-US" sz="5100" b="1" dirty="0"/>
          </a:p>
          <a:p>
            <a:r>
              <a:rPr lang="en-US" sz="5100" b="1" dirty="0" smtClean="0"/>
              <a:t>Makeup packets are not available before a scheduled absence. Lessons plans change regularly based on student needs.  Daily plans are posted to the wiki after school. </a:t>
            </a:r>
          </a:p>
          <a:p>
            <a:endParaRPr lang="en-US" sz="5100" b="1" dirty="0" smtClean="0"/>
          </a:p>
          <a:p>
            <a:r>
              <a:rPr lang="en-US" sz="5100" b="1" dirty="0" smtClean="0"/>
              <a:t>Make up work and missing assignments will NOT be explained during class time. If a student can not get the work from the wiki, I am available to help them after-school only. </a:t>
            </a:r>
            <a:endParaRPr lang="en-US" sz="5100" b="1" dirty="0"/>
          </a:p>
        </p:txBody>
      </p:sp>
    </p:spTree>
    <p:extLst>
      <p:ext uri="{BB962C8B-B14F-4D97-AF65-F5344CB8AC3E}">
        <p14:creationId xmlns:p14="http://schemas.microsoft.com/office/powerpoint/2010/main" val="202133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Class Routine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_tradnl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 Fecha: </a:t>
            </a:r>
            <a:r>
              <a:rPr lang="en-US" dirty="0" smtClean="0"/>
              <a:t>Date</a:t>
            </a:r>
            <a:endParaRPr lang="en-US" dirty="0"/>
          </a:p>
          <a:p>
            <a:pPr marL="0" indent="0">
              <a:buNone/>
            </a:pP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Trabajo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para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Entregar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dirty="0"/>
              <a:t>(Work Due): </a:t>
            </a:r>
            <a:endParaRPr lang="en-US" b="1" dirty="0" smtClean="0"/>
          </a:p>
          <a:p>
            <a:pPr marL="0" indent="0">
              <a:buNone/>
            </a:pPr>
            <a:r>
              <a:rPr lang="es-ES_tradnl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 Frase del Día </a:t>
            </a:r>
            <a:r>
              <a:rPr lang="es-ES_tradnl" b="1" dirty="0" smtClean="0"/>
              <a:t>(</a:t>
            </a:r>
            <a:r>
              <a:rPr lang="es-ES_tradnl" b="1" dirty="0" err="1" smtClean="0"/>
              <a:t>Daily</a:t>
            </a:r>
            <a:r>
              <a:rPr lang="es-ES_tradnl" b="1" dirty="0" smtClean="0"/>
              <a:t> </a:t>
            </a:r>
            <a:r>
              <a:rPr lang="es-ES_tradnl" b="1" dirty="0" err="1" smtClean="0"/>
              <a:t>Phrase</a:t>
            </a:r>
            <a:r>
              <a:rPr lang="es-ES_tradnl" b="1" dirty="0" smtClean="0"/>
              <a:t>): </a:t>
            </a: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Las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Metas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dirty="0" smtClean="0"/>
              <a:t>(Daily Objectives):</a:t>
            </a:r>
            <a:r>
              <a:rPr lang="en-US" dirty="0" smtClean="0"/>
              <a:t> 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s-ES_tradnl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 Agenda de Clase </a:t>
            </a:r>
            <a:r>
              <a:rPr lang="es-ES_tradnl" b="1" dirty="0"/>
              <a:t>(</a:t>
            </a:r>
            <a:r>
              <a:rPr lang="es-ES_tradnl" b="1" dirty="0" err="1"/>
              <a:t>The</a:t>
            </a:r>
            <a:r>
              <a:rPr lang="es-ES_tradnl" b="1" dirty="0"/>
              <a:t> </a:t>
            </a:r>
            <a:r>
              <a:rPr lang="es-ES_tradnl" b="1" dirty="0" err="1"/>
              <a:t>Class</a:t>
            </a:r>
            <a:r>
              <a:rPr lang="es-ES_tradnl" b="1" dirty="0"/>
              <a:t> Agenda):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Instructions to begin warm up and classwork are here.  If classwork is not finished during class, it must be finished for homework.  It is checked the next day.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 </a:t>
            </a:r>
            <a:r>
              <a:rPr lang="en-US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Tarea</a:t>
            </a: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</a:t>
            </a:r>
            <a:r>
              <a:rPr lang="en-US" b="1" dirty="0"/>
              <a:t>(Homework</a:t>
            </a:r>
            <a:r>
              <a:rPr lang="en-US" b="1" dirty="0" smtClean="0"/>
              <a:t>) Homework is assigned daily and is due the next day unless otherwise stated.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73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¿What’s happening now?</a:t>
            </a:r>
            <a:endParaRPr lang="en-US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endParaRPr lang="en-US" b="1" dirty="0" smtClean="0">
              <a:ln>
                <a:prstDash val="solid"/>
              </a:ln>
              <a:solidFill>
                <a:srgbClr val="0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en-US" b="1" dirty="0" smtClean="0">
              <a:ln>
                <a:prstDash val="solid"/>
              </a:ln>
              <a:solidFill>
                <a:srgbClr val="0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en-US" b="1" dirty="0" smtClean="0">
                <a:ln>
                  <a:prstDash val="solid"/>
                </a:ln>
                <a:solidFill>
                  <a:srgbClr val="0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International Blog Coming</a:t>
            </a:r>
          </a:p>
          <a:p>
            <a:r>
              <a:rPr lang="en-US" b="1" dirty="0" smtClean="0">
                <a:ln>
                  <a:prstDash val="solid"/>
                </a:ln>
                <a:solidFill>
                  <a:srgbClr val="0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Hispanic Heritage Month</a:t>
            </a:r>
          </a:p>
          <a:p>
            <a:r>
              <a:rPr lang="en-US" b="1" dirty="0" smtClean="0">
                <a:ln>
                  <a:prstDash val="solid"/>
                </a:ln>
                <a:solidFill>
                  <a:srgbClr val="0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Test Friday – Review Unit 1</a:t>
            </a:r>
            <a:endParaRPr lang="en-US" b="1" dirty="0">
              <a:ln>
                <a:prstDash val="solid"/>
              </a:ln>
              <a:solidFill>
                <a:srgbClr val="0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375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260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Bienvenidos  Welcome</vt:lpstr>
      <vt:lpstr>Required Materials (For Spanish) </vt:lpstr>
      <vt:lpstr>Curriculum </vt:lpstr>
      <vt:lpstr>Grading Policy</vt:lpstr>
      <vt:lpstr>Make up work </vt:lpstr>
      <vt:lpstr>Class Routine</vt:lpstr>
      <vt:lpstr>¿What’s happening now?</vt:lpstr>
    </vt:vector>
  </TitlesOfParts>
  <Company>Stoughton Public Schools &amp; UMASS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Bienvenidos  Welcome</dc:title>
  <dc:creator>Nicole Fannoney</dc:creator>
  <cp:lastModifiedBy>Nicole Fannoney</cp:lastModifiedBy>
  <cp:revision>35</cp:revision>
  <dcterms:created xsi:type="dcterms:W3CDTF">2013-09-18T00:14:48Z</dcterms:created>
  <dcterms:modified xsi:type="dcterms:W3CDTF">2015-09-21T21:32:35Z</dcterms:modified>
</cp:coreProperties>
</file>